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F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8" autoAdjust="0"/>
    <p:restoredTop sz="94660"/>
  </p:normalViewPr>
  <p:slideViewPr>
    <p:cSldViewPr snapToGrid="0">
      <p:cViewPr varScale="1">
        <p:scale>
          <a:sx n="86" d="100"/>
          <a:sy n="86" d="100"/>
        </p:scale>
        <p:origin x="57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E31B566-5423-4F65-8083-508B4783AFE6}"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327596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31B566-5423-4F65-8083-508B4783AFE6}"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2674626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31B566-5423-4F65-8083-508B4783AFE6}"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2106089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E31B566-5423-4F65-8083-508B4783AFE6}" type="datetimeFigureOut">
              <a:rPr lang="en-GB" smtClean="0"/>
              <a:t>23/01/2025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1093300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E31B566-5423-4F65-8083-508B4783AFE6}" type="datetimeFigureOut">
              <a:rPr lang="en-GB" smtClean="0"/>
              <a:t>23/01/2025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2679591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E31B566-5423-4F65-8083-508B4783AFE6}" type="datetimeFigureOut">
              <a:rPr lang="en-GB" smtClean="0"/>
              <a:t>23/01/2025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3307043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31B566-5423-4F65-8083-508B4783AFE6}" type="datetimeFigureOut">
              <a:rPr lang="en-GB" smtClean="0"/>
              <a:t>23/01/2025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1104216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E31B566-5423-4F65-8083-508B4783AFE6}" type="datetimeFigureOut">
              <a:rPr lang="en-GB" smtClean="0"/>
              <a:t>23/01/2025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27949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E31B566-5423-4F65-8083-508B4783AFE6}" type="datetimeFigureOut">
              <a:rPr lang="en-GB" smtClean="0"/>
              <a:t>23/01/2025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2025700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31B566-5423-4F65-8083-508B4783AFE6}"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1618695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31B566-5423-4F65-8083-508B4783AFE6}"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D68C61-6FAB-4B03-A02F-C5461F5206EA}" type="slidenum">
              <a:rPr lang="en-GB" smtClean="0"/>
              <a:t>‹#›</a:t>
            </a:fld>
            <a:endParaRPr lang="en-GB"/>
          </a:p>
        </p:txBody>
      </p:sp>
    </p:spTree>
    <p:extLst>
      <p:ext uri="{BB962C8B-B14F-4D97-AF65-F5344CB8AC3E}">
        <p14:creationId xmlns:p14="http://schemas.microsoft.com/office/powerpoint/2010/main" val="2254157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31B566-5423-4F65-8083-508B4783AFE6}" type="datetimeFigureOut">
              <a:rPr lang="en-GB" smtClean="0"/>
              <a:t>23/01/2025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D68C61-6FAB-4B03-A02F-C5461F5206EA}" type="slidenum">
              <a:rPr lang="en-GB" smtClean="0"/>
              <a:t>‹#›</a:t>
            </a:fld>
            <a:endParaRPr lang="en-GB"/>
          </a:p>
        </p:txBody>
      </p:sp>
    </p:spTree>
    <p:extLst>
      <p:ext uri="{BB962C8B-B14F-4D97-AF65-F5344CB8AC3E}">
        <p14:creationId xmlns:p14="http://schemas.microsoft.com/office/powerpoint/2010/main" val="714881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30926" y="261257"/>
            <a:ext cx="2371483" cy="369332"/>
          </a:xfrm>
          <a:prstGeom prst="rect">
            <a:avLst/>
          </a:prstGeom>
          <a:noFill/>
          <a:ln>
            <a:noFill/>
          </a:ln>
        </p:spPr>
        <p:txBody>
          <a:bodyPr wrap="none" rtlCol="0">
            <a:spAutoFit/>
          </a:bodyPr>
          <a:lstStyle/>
          <a:p>
            <a:r>
              <a:rPr lang="en-US" b="1" cap="all" dirty="0">
                <a:solidFill>
                  <a:srgbClr val="000FBD"/>
                </a:solidFill>
              </a:rPr>
              <a:t>PE Progression Map</a:t>
            </a:r>
            <a:endParaRPr lang="en-GB" b="1" cap="all" dirty="0">
              <a:solidFill>
                <a:srgbClr val="000FBD"/>
              </a:solidFill>
            </a:endParaRPr>
          </a:p>
        </p:txBody>
      </p:sp>
      <p:sp>
        <p:nvSpPr>
          <p:cNvPr id="6" name="Rectangle 5"/>
          <p:cNvSpPr/>
          <p:nvPr/>
        </p:nvSpPr>
        <p:spPr>
          <a:xfrm>
            <a:off x="148046" y="139337"/>
            <a:ext cx="11904617" cy="6635932"/>
          </a:xfrm>
          <a:prstGeom prst="rect">
            <a:avLst/>
          </a:prstGeom>
          <a:noFill/>
          <a:ln w="38100">
            <a:solidFill>
              <a:srgbClr val="000F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29962" y="4137353"/>
            <a:ext cx="11421292" cy="369332"/>
          </a:xfrm>
          <a:prstGeom prst="rect">
            <a:avLst/>
          </a:prstGeom>
          <a:noFill/>
          <a:ln>
            <a:solidFill>
              <a:schemeClr val="tx1"/>
            </a:solidFill>
          </a:ln>
        </p:spPr>
        <p:txBody>
          <a:bodyPr wrap="square" rtlCol="0">
            <a:spAutoFit/>
          </a:bodyPr>
          <a:lstStyle/>
          <a:p>
            <a:pPr algn="ctr"/>
            <a:r>
              <a:rPr lang="en-US" b="1" dirty="0"/>
              <a:t>Commentary </a:t>
            </a:r>
            <a:endParaRPr lang="en-GB" b="1" dirty="0"/>
          </a:p>
        </p:txBody>
      </p:sp>
      <p:graphicFrame>
        <p:nvGraphicFramePr>
          <p:cNvPr id="7" name="Table 6"/>
          <p:cNvGraphicFramePr>
            <a:graphicFrameLocks noGrp="1"/>
          </p:cNvGraphicFramePr>
          <p:nvPr>
            <p:extLst>
              <p:ext uri="{D42A27DB-BD31-4B8C-83A1-F6EECF244321}">
                <p14:modId xmlns:p14="http://schemas.microsoft.com/office/powerpoint/2010/main" val="3220637908"/>
              </p:ext>
            </p:extLst>
          </p:nvPr>
        </p:nvGraphicFramePr>
        <p:xfrm>
          <a:off x="329962" y="1350565"/>
          <a:ext cx="11421293" cy="2507673"/>
        </p:xfrm>
        <a:graphic>
          <a:graphicData uri="http://schemas.openxmlformats.org/drawingml/2006/table">
            <a:tbl>
              <a:tblPr firstRow="1" bandRow="1">
                <a:tableStyleId>{5940675A-B579-460E-94D1-54222C63F5DA}</a:tableStyleId>
              </a:tblPr>
              <a:tblGrid>
                <a:gridCol w="807659">
                  <a:extLst>
                    <a:ext uri="{9D8B030D-6E8A-4147-A177-3AD203B41FA5}">
                      <a16:colId xmlns:a16="http://schemas.microsoft.com/office/drawing/2014/main" val="142770409"/>
                    </a:ext>
                  </a:extLst>
                </a:gridCol>
                <a:gridCol w="3537878">
                  <a:extLst>
                    <a:ext uri="{9D8B030D-6E8A-4147-A177-3AD203B41FA5}">
                      <a16:colId xmlns:a16="http://schemas.microsoft.com/office/drawing/2014/main" val="401653182"/>
                    </a:ext>
                  </a:extLst>
                </a:gridCol>
                <a:gridCol w="3537878">
                  <a:extLst>
                    <a:ext uri="{9D8B030D-6E8A-4147-A177-3AD203B41FA5}">
                      <a16:colId xmlns:a16="http://schemas.microsoft.com/office/drawing/2014/main" val="4257291863"/>
                    </a:ext>
                  </a:extLst>
                </a:gridCol>
                <a:gridCol w="3537878">
                  <a:extLst>
                    <a:ext uri="{9D8B030D-6E8A-4147-A177-3AD203B41FA5}">
                      <a16:colId xmlns:a16="http://schemas.microsoft.com/office/drawing/2014/main" val="1569164919"/>
                    </a:ext>
                  </a:extLst>
                </a:gridCol>
              </a:tblGrid>
              <a:tr h="358239">
                <a:tc>
                  <a:txBody>
                    <a:bodyPr/>
                    <a:lstStyle/>
                    <a:p>
                      <a:pPr>
                        <a:lnSpc>
                          <a:spcPct val="107000"/>
                        </a:lnSpc>
                        <a:spcAft>
                          <a:spcPts val="0"/>
                        </a:spcAft>
                      </a:pPr>
                      <a:r>
                        <a:rPr lang="en-GB" sz="1000" kern="1200" dirty="0">
                          <a:effectLst/>
                        </a:rPr>
                        <a:t>EYFS</a:t>
                      </a:r>
                      <a:endParaRPr lang="en-GB"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Gymnastics – High Low Over Under, Moving</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Dance – Nursery Rhymes,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Ouselves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Attack V Defence – Games for Understanding</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Ball Skills – Feet, Hands</a:t>
                      </a: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Locomotion – Jumping Walking</a:t>
                      </a:r>
                    </a:p>
                  </a:txBody>
                  <a:tcPr marL="61161" marR="61161" marT="0" marB="0"/>
                </a:tc>
                <a:extLst>
                  <a:ext uri="{0D108BD9-81ED-4DB2-BD59-A6C34878D82A}">
                    <a16:rowId xmlns:a16="http://schemas.microsoft.com/office/drawing/2014/main" val="1415103132"/>
                  </a:ext>
                </a:extLst>
              </a:tr>
              <a:tr h="358239">
                <a:tc>
                  <a:txBody>
                    <a:bodyPr/>
                    <a:lstStyle/>
                    <a:p>
                      <a:pPr>
                        <a:lnSpc>
                          <a:spcPct val="107000"/>
                        </a:lnSpc>
                        <a:spcAft>
                          <a:spcPts val="0"/>
                        </a:spcAft>
                      </a:pPr>
                      <a:r>
                        <a:rPr lang="en-GB" sz="1000" kern="1200">
                          <a:effectLst/>
                        </a:rPr>
                        <a:t>Y1</a:t>
                      </a:r>
                      <a:endParaRPr lang="en-GB" sz="1000" b="1">
                        <a:effectLst/>
                        <a:latin typeface="Calibri" panose="020F0502020204030204" pitchFamily="34" charset="0"/>
                        <a:ea typeface="Calibri" panose="020F0502020204030204" pitchFamily="34" charset="0"/>
                        <a:cs typeface="Times New Roman" panose="02020603050405020304" pitchFamily="18" charset="0"/>
                      </a:endParaRP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Gymnastics – Body Parts, Wide Narrow Curled</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Dance – Growing, The Zoo</a:t>
                      </a: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Attack V Defence – Games for Understanding</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Ball Skills – Feet, Hands</a:t>
                      </a: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Locomotion – Jumping Running</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Swimming (External)</a:t>
                      </a:r>
                    </a:p>
                  </a:txBody>
                  <a:tcPr marL="61161" marR="61161" marT="0" marB="0"/>
                </a:tc>
                <a:extLst>
                  <a:ext uri="{0D108BD9-81ED-4DB2-BD59-A6C34878D82A}">
                    <a16:rowId xmlns:a16="http://schemas.microsoft.com/office/drawing/2014/main" val="917608433"/>
                  </a:ext>
                </a:extLst>
              </a:tr>
              <a:tr h="358239">
                <a:tc>
                  <a:txBody>
                    <a:bodyPr/>
                    <a:lstStyle/>
                    <a:p>
                      <a:pPr>
                        <a:lnSpc>
                          <a:spcPct val="107000"/>
                        </a:lnSpc>
                        <a:spcAft>
                          <a:spcPts val="0"/>
                        </a:spcAft>
                      </a:pPr>
                      <a:r>
                        <a:rPr lang="en-GB" sz="1000" kern="1200">
                          <a:effectLst/>
                        </a:rPr>
                        <a:t>Y2</a:t>
                      </a:r>
                      <a:endParaRPr lang="en-GB" sz="1000" b="1">
                        <a:effectLst/>
                        <a:latin typeface="Calibri" panose="020F0502020204030204" pitchFamily="34" charset="0"/>
                        <a:ea typeface="Calibri" panose="020F0502020204030204" pitchFamily="34" charset="0"/>
                        <a:cs typeface="Times New Roman" panose="02020603050405020304" pitchFamily="18" charset="0"/>
                      </a:endParaRP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Gymnastics – Linking, Pathways</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Dance – Explorers, Water</a:t>
                      </a: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Attack V Defence – Games for Understanding</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Swimming (External)</a:t>
                      </a:r>
                    </a:p>
                  </a:txBody>
                  <a:tcPr marL="61161" marR="61161"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Ball Skills – Feet, Hands</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Locomotion – Dodging, Jumping</a:t>
                      </a:r>
                    </a:p>
                  </a:txBody>
                  <a:tcPr marL="61161" marR="61161" marT="0" marB="0"/>
                </a:tc>
                <a:extLst>
                  <a:ext uri="{0D108BD9-81ED-4DB2-BD59-A6C34878D82A}">
                    <a16:rowId xmlns:a16="http://schemas.microsoft.com/office/drawing/2014/main" val="2236191454"/>
                  </a:ext>
                </a:extLst>
              </a:tr>
              <a:tr h="358239">
                <a:tc>
                  <a:txBody>
                    <a:bodyPr/>
                    <a:lstStyle/>
                    <a:p>
                      <a:pPr>
                        <a:lnSpc>
                          <a:spcPct val="107000"/>
                        </a:lnSpc>
                        <a:spcAft>
                          <a:spcPts val="0"/>
                        </a:spcAft>
                      </a:pPr>
                      <a:r>
                        <a:rPr lang="en-GB" sz="1000" kern="1200">
                          <a:effectLst/>
                        </a:rPr>
                        <a:t>Y3</a:t>
                      </a:r>
                      <a:endParaRPr lang="en-GB" sz="1000" b="1">
                        <a:effectLst/>
                        <a:latin typeface="Calibri" panose="020F0502020204030204" pitchFamily="34" charset="0"/>
                        <a:ea typeface="Calibri" panose="020F0502020204030204" pitchFamily="34" charset="0"/>
                        <a:cs typeface="Times New Roman" panose="02020603050405020304" pitchFamily="18" charset="0"/>
                      </a:endParaRP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Gymnastics – Symmetry and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Assymetry</a:t>
                      </a: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Dance – Weather, Wild Animals</a:t>
                      </a: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Games – Invasion</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Swimming (External)</a:t>
                      </a:r>
                    </a:p>
                  </a:txBody>
                  <a:tcPr marL="61161" marR="61161"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Outdoor Adventure Activities – Communication and tactics</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Athletics – Running, jumping, throwing, competitions</a:t>
                      </a:r>
                    </a:p>
                  </a:txBody>
                  <a:tcPr marL="61161" marR="61161" marT="0" marB="0"/>
                </a:tc>
                <a:extLst>
                  <a:ext uri="{0D108BD9-81ED-4DB2-BD59-A6C34878D82A}">
                    <a16:rowId xmlns:a16="http://schemas.microsoft.com/office/drawing/2014/main" val="1955502509"/>
                  </a:ext>
                </a:extLst>
              </a:tr>
              <a:tr h="358239">
                <a:tc>
                  <a:txBody>
                    <a:bodyPr/>
                    <a:lstStyle/>
                    <a:p>
                      <a:pPr>
                        <a:lnSpc>
                          <a:spcPct val="107000"/>
                        </a:lnSpc>
                        <a:spcAft>
                          <a:spcPts val="0"/>
                        </a:spcAft>
                      </a:pPr>
                      <a:r>
                        <a:rPr lang="en-GB" sz="1000" kern="1200">
                          <a:effectLst/>
                        </a:rPr>
                        <a:t>Y4</a:t>
                      </a:r>
                      <a:endParaRPr lang="en-GB" sz="1000" b="1">
                        <a:effectLst/>
                        <a:latin typeface="Calibri" panose="020F0502020204030204" pitchFamily="34" charset="0"/>
                        <a:ea typeface="Calibri" panose="020F0502020204030204" pitchFamily="34" charset="0"/>
                        <a:cs typeface="Times New Roman" panose="02020603050405020304" pitchFamily="18" charset="0"/>
                      </a:endParaRP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Gymnastics - Bridges</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Swimming (External)</a:t>
                      </a: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Dance – Cats, Space</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Games – Net/Wall</a:t>
                      </a:r>
                    </a:p>
                  </a:txBody>
                  <a:tcPr marL="61161" marR="61161"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Outdoor Adventure Activities - Orienteering</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Athletics - Running, jumping, throwing, competitions</a:t>
                      </a:r>
                    </a:p>
                  </a:txBody>
                  <a:tcPr marL="61161" marR="61161" marT="0" marB="0"/>
                </a:tc>
                <a:extLst>
                  <a:ext uri="{0D108BD9-81ED-4DB2-BD59-A6C34878D82A}">
                    <a16:rowId xmlns:a16="http://schemas.microsoft.com/office/drawing/2014/main" val="1492980197"/>
                  </a:ext>
                </a:extLst>
              </a:tr>
              <a:tr h="358239">
                <a:tc>
                  <a:txBody>
                    <a:bodyPr/>
                    <a:lstStyle/>
                    <a:p>
                      <a:pPr>
                        <a:lnSpc>
                          <a:spcPct val="107000"/>
                        </a:lnSpc>
                        <a:spcAft>
                          <a:spcPts val="0"/>
                        </a:spcAft>
                      </a:pPr>
                      <a:r>
                        <a:rPr lang="en-GB" sz="1000" kern="1200">
                          <a:effectLst/>
                        </a:rPr>
                        <a:t>Y5</a:t>
                      </a:r>
                      <a:endParaRPr lang="en-GB" sz="1000" b="1">
                        <a:effectLst/>
                        <a:latin typeface="Calibri" panose="020F0502020204030204" pitchFamily="34" charset="0"/>
                        <a:ea typeface="Calibri" panose="020F0502020204030204" pitchFamily="34" charset="0"/>
                        <a:cs typeface="Times New Roman" panose="02020603050405020304" pitchFamily="18" charset="0"/>
                      </a:endParaRP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Swimming (External)</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Gymnastics – Counter balance and counter tension</a:t>
                      </a:r>
                    </a:p>
                  </a:txBody>
                  <a:tcPr marL="61161" marR="61161"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Dance – Greeks, The Circus</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Games – Striking &amp; Fielding</a:t>
                      </a:r>
                    </a:p>
                  </a:txBody>
                  <a:tcPr marL="61161" marR="61161" marT="0" marB="0"/>
                </a:tc>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Health Related Exercise</a:t>
                      </a:r>
                    </a:p>
                    <a:p>
                      <a:pPr marL="0" marR="0" lvl="0" indent="0" algn="l" defTabSz="6858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Athletics - Running, jumping, throwing, competitions</a:t>
                      </a:r>
                    </a:p>
                  </a:txBody>
                  <a:tcPr marL="61161" marR="61161" marT="0" marB="0"/>
                </a:tc>
                <a:extLst>
                  <a:ext uri="{0D108BD9-81ED-4DB2-BD59-A6C34878D82A}">
                    <a16:rowId xmlns:a16="http://schemas.microsoft.com/office/drawing/2014/main" val="2461454162"/>
                  </a:ext>
                </a:extLst>
              </a:tr>
              <a:tr h="358239">
                <a:tc>
                  <a:txBody>
                    <a:bodyPr/>
                    <a:lstStyle/>
                    <a:p>
                      <a:pPr>
                        <a:lnSpc>
                          <a:spcPct val="107000"/>
                        </a:lnSpc>
                        <a:spcAft>
                          <a:spcPts val="0"/>
                        </a:spcAft>
                      </a:pPr>
                      <a:r>
                        <a:rPr lang="en-GB" sz="1000" kern="1200" dirty="0">
                          <a:effectLst/>
                        </a:rPr>
                        <a:t>Y6 </a:t>
                      </a:r>
                      <a:endParaRPr lang="en-GB"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Gymnastics – Matching and Mirroring</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Dance – Carnival, Titanic</a:t>
                      </a: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Games – Invasion</a:t>
                      </a:r>
                    </a:p>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Games – Net/wall</a:t>
                      </a:r>
                    </a:p>
                  </a:txBody>
                  <a:tcPr marL="61161" marR="61161" marT="0" marB="0"/>
                </a:tc>
                <a:tc>
                  <a:txBody>
                    <a:bodyPr/>
                    <a:lstStyle/>
                    <a:p>
                      <a:pPr>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Swimming (External)</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Athletics - Running, jumping, throwing, competitions</a:t>
                      </a:r>
                    </a:p>
                  </a:txBody>
                  <a:tcPr marL="61161" marR="61161" marT="0" marB="0"/>
                </a:tc>
                <a:extLst>
                  <a:ext uri="{0D108BD9-81ED-4DB2-BD59-A6C34878D82A}">
                    <a16:rowId xmlns:a16="http://schemas.microsoft.com/office/drawing/2014/main" val="1269882198"/>
                  </a:ext>
                </a:extLst>
              </a:tr>
            </a:tbl>
          </a:graphicData>
        </a:graphic>
      </p:graphicFrame>
      <p:sp>
        <p:nvSpPr>
          <p:cNvPr id="13" name="TextBox 12"/>
          <p:cNvSpPr txBox="1"/>
          <p:nvPr/>
        </p:nvSpPr>
        <p:spPr>
          <a:xfrm>
            <a:off x="197157" y="886784"/>
            <a:ext cx="1874616" cy="369332"/>
          </a:xfrm>
          <a:prstGeom prst="rect">
            <a:avLst/>
          </a:prstGeom>
          <a:noFill/>
          <a:ln>
            <a:noFill/>
          </a:ln>
        </p:spPr>
        <p:txBody>
          <a:bodyPr wrap="none" rtlCol="0">
            <a:spAutoFit/>
          </a:bodyPr>
          <a:lstStyle/>
          <a:p>
            <a:r>
              <a:rPr lang="en-US" b="1" dirty="0"/>
              <a:t>Overview of units</a:t>
            </a:r>
            <a:endParaRPr lang="en-GB" b="1" dirty="0"/>
          </a:p>
        </p:txBody>
      </p:sp>
      <p:sp>
        <p:nvSpPr>
          <p:cNvPr id="2" name="Rectangle 1"/>
          <p:cNvSpPr/>
          <p:nvPr/>
        </p:nvSpPr>
        <p:spPr>
          <a:xfrm>
            <a:off x="348122" y="4615909"/>
            <a:ext cx="11403132" cy="1615827"/>
          </a:xfrm>
          <a:prstGeom prst="rect">
            <a:avLst/>
          </a:prstGeom>
        </p:spPr>
        <p:txBody>
          <a:bodyPr wrap="square">
            <a:spAutoFit/>
          </a:bodyPr>
          <a:lstStyle/>
          <a:p>
            <a:r>
              <a:rPr lang="en-GB" sz="1100" dirty="0"/>
              <a:t>EYFS – explore movement and handling</a:t>
            </a:r>
          </a:p>
          <a:p>
            <a:r>
              <a:rPr lang="en-GB" sz="1100" dirty="0"/>
              <a:t>KS1 – develop skills and knowledge</a:t>
            </a:r>
          </a:p>
          <a:p>
            <a:r>
              <a:rPr lang="en-GB" sz="1100" dirty="0"/>
              <a:t>KS2 – apply skills and knowledge in sports and competitions and begin to lead their own learning</a:t>
            </a:r>
          </a:p>
          <a:p>
            <a:endParaRPr lang="en-US" sz="1100" dirty="0"/>
          </a:p>
          <a:p>
            <a:r>
              <a:rPr lang="en-US" sz="1100" dirty="0"/>
              <a:t>Every year group</a:t>
            </a:r>
            <a:r>
              <a:rPr lang="en-GB" sz="1100" dirty="0"/>
              <a:t> is taught athletics (known as ‘locomotion’ in lower school), dance, gymnastics and games, building on the skills and knowledge taught previously. KS1 and KS2 are taught swimming. The Complete P.E. scheme of work has been introduced this year and will be followed to ensure consistency and progression through school and this will be adapted to meet the needs of our pupils. Some children with HLN have individual provision maps, HCP and moving &amp; handling policies. The Complete PE scheme shows how the success criteria in Upper KS2 feed into the success criteria for KS3, ensuring they are prepared for the next stage of their school life. </a:t>
            </a:r>
          </a:p>
          <a:p>
            <a:pPr lvl="0"/>
            <a:endParaRPr lang="en-GB" sz="1100" dirty="0">
              <a:solidFill>
                <a:srgbClr val="FF0000"/>
              </a:solidFill>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29EE67CA-F45B-48BD-9974-01BEC8895801}"/>
              </a:ext>
            </a:extLst>
          </p:cNvPr>
          <p:cNvPicPr>
            <a:picLocks noChangeAspect="1"/>
          </p:cNvPicPr>
          <p:nvPr/>
        </p:nvPicPr>
        <p:blipFill>
          <a:blip r:embed="rId2"/>
          <a:stretch>
            <a:fillRect/>
          </a:stretch>
        </p:blipFill>
        <p:spPr>
          <a:xfrm>
            <a:off x="10875798" y="183968"/>
            <a:ext cx="1057373" cy="1057373"/>
          </a:xfrm>
          <a:prstGeom prst="rect">
            <a:avLst/>
          </a:prstGeom>
        </p:spPr>
      </p:pic>
    </p:spTree>
    <p:extLst>
      <p:ext uri="{BB962C8B-B14F-4D97-AF65-F5344CB8AC3E}">
        <p14:creationId xmlns:p14="http://schemas.microsoft.com/office/powerpoint/2010/main" val="1760985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1400</TotalTime>
  <Words>396</Words>
  <Application>Microsoft Office PowerPoint</Application>
  <PresentationFormat>Widescreen</PresentationFormat>
  <Paragraphs>56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Stafford</dc:creator>
  <cp:lastModifiedBy>DM Crosby</cp:lastModifiedBy>
  <cp:revision>156</cp:revision>
  <dcterms:created xsi:type="dcterms:W3CDTF">2020-01-26T09:39:13Z</dcterms:created>
  <dcterms:modified xsi:type="dcterms:W3CDTF">2025-01-23T09:24:20Z</dcterms:modified>
</cp:coreProperties>
</file>